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B93CF-395F-4F70-BD2A-4CC7088151F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3234AF-05C2-46CD-952B-36F9931380D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.edu/owl/index/mla/mla_format.htm#-1,1,FIR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Research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2667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Please copy all notes on the following pages.</a:t>
            </a:r>
          </a:p>
          <a:p>
            <a:endParaRPr lang="en-US" dirty="0"/>
          </a:p>
          <a:p>
            <a:pPr algn="l"/>
            <a:r>
              <a:rPr lang="en-US" dirty="0" smtClean="0"/>
              <a:t>I will ask you some questions on research in your midterm based off of these slides.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says so??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>
                <a:solidFill>
                  <a:prstClr val="black"/>
                </a:solidFill>
              </a:rPr>
              <a:t>Living with Information: The CAFÉ Advice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Here is one last piece of advice to help you live well in the world of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information: Take your information to the Café (Challenge, Adapt, File,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Evaluate).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     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Challenge: Challenge information and demand accountability. Stand right up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to the information and ask questions. Who says so? Why do they say so? Why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was this information created? Why should I believe it? Why should I trust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this source? How is it known to be true? Is it the whole truth? Is the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      argument reasonable? Who supports it?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8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FANBOYS</a:t>
            </a:r>
            <a:br>
              <a:rPr lang="en-US" dirty="0" smtClean="0"/>
            </a:br>
            <a:r>
              <a:rPr lang="en-US" dirty="0" smtClean="0"/>
              <a:t>All need a comma before them!!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     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Nor</a:t>
            </a:r>
          </a:p>
          <a:p>
            <a:r>
              <a:rPr lang="en-US" dirty="0" smtClean="0"/>
              <a:t>But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Yet</a:t>
            </a:r>
          </a:p>
          <a:p>
            <a:r>
              <a:rPr lang="en-US" dirty="0" smtClean="0"/>
              <a:t>So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it out!!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Acronym-</a:t>
            </a:r>
            <a:r>
              <a:rPr lang="en-US" b="0" dirty="0" smtClean="0">
                <a:solidFill>
                  <a:srgbClr val="000000"/>
                </a:solidFill>
                <a:effectLst/>
              </a:rPr>
              <a:t> an abbreviation formed from the initial components in a phrase, or a word. Usually these components are individual letters-</a:t>
            </a:r>
            <a:r>
              <a:rPr lang="en-US" dirty="0" smtClean="0">
                <a:effectLst/>
              </a:rPr>
              <a:t>The North Atlantic Treaty Organization is known by the </a:t>
            </a:r>
            <a:r>
              <a:rPr lang="en-US" i="1" dirty="0" smtClean="0">
                <a:effectLst/>
              </a:rPr>
              <a:t>acronym</a:t>
            </a:r>
            <a:r>
              <a:rPr lang="en-US" dirty="0" smtClean="0">
                <a:effectLst/>
              </a:rPr>
              <a:t> “NATO.”</a:t>
            </a:r>
            <a:r>
              <a:rPr lang="en-US" b="0" dirty="0" smtClean="0">
                <a:solidFill>
                  <a:srgbClr val="000000"/>
                </a:solidFill>
                <a:effectLst/>
              </a:rPr>
              <a:t>  </a:t>
            </a:r>
          </a:p>
          <a:p>
            <a:r>
              <a:rPr lang="en-US" dirty="0" smtClean="0"/>
              <a:t>Example: United States of America (U.S.A) </a:t>
            </a:r>
          </a:p>
          <a:p>
            <a:r>
              <a:rPr lang="en-US" dirty="0" smtClean="0"/>
              <a:t>FBI, CIA </a:t>
            </a:r>
          </a:p>
          <a:p>
            <a:r>
              <a:rPr lang="en-US" dirty="0" smtClean="0"/>
              <a:t>Spell out the acronym the first time you use it in your paper and then and only then can you use the acronym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Proofread aloud!! </a:t>
            </a:r>
          </a:p>
          <a:p>
            <a:r>
              <a:rPr lang="en-US" dirty="0" smtClean="0"/>
              <a:t>Correct your paper BEFORE you give it to me. </a:t>
            </a:r>
          </a:p>
          <a:p>
            <a:r>
              <a:rPr lang="en-US" dirty="0" smtClean="0"/>
              <a:t>I will NOT keep correcting bad grammar, and careless mistakes- it is up to you to read the paper aloud and pre-proof it before you give it to me!! </a:t>
            </a:r>
          </a:p>
          <a:p>
            <a:r>
              <a:rPr lang="en-US" dirty="0" smtClean="0"/>
              <a:t>I will return it to you to fix if you give it to me this way.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 and phrases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not end a paragraph with a quote</a:t>
            </a:r>
          </a:p>
          <a:p>
            <a:r>
              <a:rPr lang="en-US" dirty="0" smtClean="0"/>
              <a:t>You must explain the information from your reading and this means with paraphrasing and with quotes. </a:t>
            </a:r>
          </a:p>
          <a:p>
            <a:r>
              <a:rPr lang="en-US" dirty="0" smtClean="0"/>
              <a:t>Please refer to the Quote Sandwich document on my Weebly.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 text 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CITE !!! </a:t>
            </a:r>
          </a:p>
          <a:p>
            <a:r>
              <a:rPr lang="en-US" dirty="0" smtClean="0"/>
              <a:t>Refer to Perdue Owl for citation instructions, </a:t>
            </a:r>
          </a:p>
          <a:p>
            <a:r>
              <a:rPr lang="en-US" dirty="0" smtClean="0"/>
              <a:t>Or you can also refer to Bedford St. Martins, </a:t>
            </a:r>
          </a:p>
          <a:p>
            <a:r>
              <a:rPr lang="en-US" dirty="0" smtClean="0"/>
              <a:t>Check my Weebly for the links.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Word, word, word, word,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Control F</a:t>
            </a:r>
          </a:p>
          <a:p>
            <a:r>
              <a:rPr lang="en-US" dirty="0" smtClean="0"/>
              <a:t>When you have finished your paper- use this feature to check for a mega repeated word.</a:t>
            </a:r>
          </a:p>
          <a:p>
            <a:r>
              <a:rPr lang="en-US" dirty="0" smtClean="0"/>
              <a:t>Go back and use a different word. </a:t>
            </a:r>
          </a:p>
          <a:p>
            <a:r>
              <a:rPr lang="en-US" dirty="0" smtClean="0"/>
              <a:t>This is important for word usage. </a:t>
            </a:r>
          </a:p>
        </p:txBody>
      </p:sp>
    </p:spTree>
    <p:extLst>
      <p:ext uri="{BB962C8B-B14F-4D97-AF65-F5344CB8AC3E}">
        <p14:creationId xmlns:p14="http://schemas.microsoft.com/office/powerpoint/2010/main" val="4843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INTRODUCE NEW MATERIAL IN THE CONCLUSION!! </a:t>
            </a:r>
          </a:p>
          <a:p>
            <a:r>
              <a:rPr lang="en-US" dirty="0" smtClean="0"/>
              <a:t>The conclusion wraps up the paper, no new info!! </a:t>
            </a:r>
          </a:p>
          <a:p>
            <a:r>
              <a:rPr lang="en-US" dirty="0" smtClean="0"/>
              <a:t>Restate the thesis in the conclusion.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FIRST"/>
              </a:rPr>
              <a:t>MLA Formatting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 smtClean="0"/>
              <a:t>                         				Student ID # 1</a:t>
            </a:r>
          </a:p>
          <a:p>
            <a:pPr marL="0" indent="0">
              <a:buNone/>
            </a:pPr>
            <a:r>
              <a:rPr lang="en-US" dirty="0" smtClean="0"/>
              <a:t>Student ID #</a:t>
            </a:r>
          </a:p>
          <a:p>
            <a:pPr marL="0" indent="0">
              <a:buNone/>
            </a:pPr>
            <a:r>
              <a:rPr lang="en-US" dirty="0" smtClean="0"/>
              <a:t>2-1A or 2-1B</a:t>
            </a:r>
          </a:p>
          <a:p>
            <a:pPr marL="0" indent="0">
              <a:buNone/>
            </a:pPr>
            <a:r>
              <a:rPr lang="en-US" dirty="0" smtClean="0"/>
              <a:t>English IV Honors </a:t>
            </a:r>
          </a:p>
          <a:p>
            <a:pPr marL="0" indent="0">
              <a:buNone/>
            </a:pPr>
            <a:r>
              <a:rPr lang="en-US" dirty="0" smtClean="0"/>
              <a:t>Date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All papers MUST have a title!! </a:t>
            </a:r>
          </a:p>
          <a:p>
            <a:r>
              <a:rPr lang="en-US" dirty="0" smtClean="0"/>
              <a:t>Title rules: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Titles must be centered </a:t>
            </a:r>
          </a:p>
          <a:p>
            <a:r>
              <a:rPr lang="en-US" dirty="0" smtClean="0"/>
              <a:t>1)  You must use the proper capitalization. </a:t>
            </a:r>
          </a:p>
          <a:p>
            <a:r>
              <a:rPr lang="en-US" dirty="0" smtClean="0"/>
              <a:t>2) DO NOT CAPITALIZE  EVERY LETTER!!!</a:t>
            </a:r>
          </a:p>
          <a:p>
            <a:r>
              <a:rPr lang="en-US" dirty="0" smtClean="0"/>
              <a:t>3) </a:t>
            </a:r>
            <a:r>
              <a:rPr lang="en-US" b="1" dirty="0" smtClean="0"/>
              <a:t>Do not bold the title!!</a:t>
            </a:r>
          </a:p>
          <a:p>
            <a:r>
              <a:rPr lang="en-US" dirty="0" smtClean="0"/>
              <a:t>4) </a:t>
            </a:r>
            <a:r>
              <a:rPr lang="en-US" u="sng" dirty="0" smtClean="0"/>
              <a:t>Do not underline the title!</a:t>
            </a:r>
          </a:p>
          <a:p>
            <a:r>
              <a:rPr lang="en-US" dirty="0" smtClean="0"/>
              <a:t>Example of a correct title:</a:t>
            </a:r>
          </a:p>
          <a:p>
            <a:r>
              <a:rPr lang="en-US" dirty="0" smtClean="0"/>
              <a:t>The Three Little Pigs and a Goat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580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thesis is the road map to your paper. </a:t>
            </a:r>
          </a:p>
          <a:p>
            <a:r>
              <a:rPr lang="en-US" dirty="0" smtClean="0"/>
              <a:t>You must have 3 reasons to make the argument and you must state them in your thesis. </a:t>
            </a:r>
          </a:p>
          <a:p>
            <a:r>
              <a:rPr lang="en-US" dirty="0" smtClean="0"/>
              <a:t>If I have written see me- you must see me in order to correct your thesis, or for an explanation of something else in your paper.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Write in the 1</a:t>
            </a:r>
            <a:r>
              <a:rPr lang="en-US" baseline="30000" dirty="0" smtClean="0"/>
              <a:t>st</a:t>
            </a:r>
            <a:r>
              <a:rPr lang="en-US" dirty="0" smtClean="0"/>
              <a:t> person- no- me, I, you, us, we, etc. </a:t>
            </a:r>
          </a:p>
          <a:p>
            <a:r>
              <a:rPr lang="en-US" dirty="0" smtClean="0"/>
              <a:t>Use contractions- don’t, can’t, won’t, they’ll</a:t>
            </a:r>
          </a:p>
          <a:p>
            <a:r>
              <a:rPr lang="en-US" dirty="0" smtClean="0"/>
              <a:t>Use questions ??- you are making an argument and stating your point, no questions!!??</a:t>
            </a:r>
          </a:p>
          <a:p>
            <a:r>
              <a:rPr lang="en-US" dirty="0" smtClean="0"/>
              <a:t>Use italics, bullet points, or numbered items</a:t>
            </a:r>
          </a:p>
          <a:p>
            <a:r>
              <a:rPr lang="en-US" dirty="0" smtClean="0"/>
              <a:t>Start a sentence with so= so what!</a:t>
            </a:r>
          </a:p>
          <a:p>
            <a:r>
              <a:rPr lang="en-US" dirty="0" smtClean="0"/>
              <a:t>Start a sentence with it= it, what? </a:t>
            </a:r>
          </a:p>
          <a:p>
            <a:r>
              <a:rPr lang="en-US" dirty="0" smtClean="0"/>
              <a:t>No ( ), unless you are doing an in text citation</a:t>
            </a:r>
          </a:p>
          <a:p>
            <a:r>
              <a:rPr lang="en-US" dirty="0" smtClean="0"/>
              <a:t>Never, never, ever use- etc., …, or so on!!!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stuff, other important things, a bunch –</a:t>
            </a:r>
          </a:p>
          <a:p>
            <a:endParaRPr lang="en-US" dirty="0"/>
          </a:p>
          <a:p>
            <a:r>
              <a:rPr lang="en-US" dirty="0" smtClean="0"/>
              <a:t>These words do not tell me anything- I have </a:t>
            </a:r>
            <a:r>
              <a:rPr lang="en-US" dirty="0" smtClean="0"/>
              <a:t>no </a:t>
            </a:r>
            <a:r>
              <a:rPr lang="en-US" dirty="0" smtClean="0"/>
              <a:t>idea what you are trying to convey</a:t>
            </a:r>
          </a:p>
          <a:p>
            <a:endParaRPr lang="en-US" dirty="0"/>
          </a:p>
          <a:p>
            <a:r>
              <a:rPr lang="en-US" dirty="0" smtClean="0"/>
              <a:t>Do be concise in your writing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Graph/ 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to come from your research</a:t>
            </a:r>
          </a:p>
          <a:p>
            <a:r>
              <a:rPr lang="en-US" dirty="0" smtClean="0"/>
              <a:t>Your creation</a:t>
            </a:r>
          </a:p>
          <a:p>
            <a:r>
              <a:rPr lang="en-US" dirty="0" smtClean="0"/>
              <a:t>You must have 1 </a:t>
            </a:r>
          </a:p>
          <a:p>
            <a:r>
              <a:rPr lang="en-US" dirty="0" smtClean="0"/>
              <a:t>You must give it a title</a:t>
            </a:r>
          </a:p>
          <a:p>
            <a:r>
              <a:rPr lang="en-US" dirty="0" smtClean="0"/>
              <a:t>You must introduce the graph </a:t>
            </a:r>
          </a:p>
          <a:p>
            <a:r>
              <a:rPr lang="en-US" dirty="0" smtClean="0"/>
              <a:t>And you must explain the graph</a:t>
            </a:r>
          </a:p>
          <a:p>
            <a:r>
              <a:rPr lang="en-US" dirty="0" smtClean="0"/>
              <a:t>You must also place it in the paper where it makes sense. </a:t>
            </a:r>
          </a:p>
          <a:p>
            <a:r>
              <a:rPr lang="en-US" dirty="0" smtClean="0"/>
              <a:t>DO NOT put your graph last!!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mention a person you must give me their credibility= why are they an authority?</a:t>
            </a:r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Mary Jones, senior social worker at the Mayo Clinic, asserts that…..</a:t>
            </a:r>
          </a:p>
          <a:p>
            <a:r>
              <a:rPr lang="en-US" dirty="0" smtClean="0"/>
              <a:t>Bob Newhart, ABC News correspondent, reiterates his point about </a:t>
            </a:r>
          </a:p>
          <a:p>
            <a:r>
              <a:rPr lang="en-US" dirty="0" smtClean="0"/>
              <a:t>Dr. Jane writes about…. in the article, Dead Men Don’t Lie.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Credible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CARS -Summary of The CARS Checklist for Research Source Evaluation</a:t>
            </a:r>
          </a:p>
          <a:p>
            <a:endParaRPr lang="en-US" sz="3300" dirty="0" smtClean="0"/>
          </a:p>
          <a:p>
            <a:r>
              <a:rPr lang="en-US" sz="3300" b="1" u="sng" dirty="0" smtClean="0"/>
              <a:t>Credibility</a:t>
            </a:r>
            <a:r>
              <a:rPr lang="en-US" sz="3300" dirty="0" smtClean="0"/>
              <a:t>: trustworthy source, author’s credentials, evidence of quality </a:t>
            </a:r>
          </a:p>
          <a:p>
            <a:r>
              <a:rPr lang="en-US" sz="3300" dirty="0" smtClean="0"/>
              <a:t>      control, known or respected authority, organizational support. Goal: an </a:t>
            </a:r>
          </a:p>
          <a:p>
            <a:r>
              <a:rPr lang="en-US" sz="3300" dirty="0" smtClean="0"/>
              <a:t>      authoritative source, a source that supplies some good evidence that </a:t>
            </a:r>
          </a:p>
          <a:p>
            <a:r>
              <a:rPr lang="en-US" sz="3300" dirty="0" smtClean="0"/>
              <a:t>      allows you to trust it.      </a:t>
            </a:r>
          </a:p>
          <a:p>
            <a:r>
              <a:rPr lang="en-US" sz="3300" b="1" u="sng" dirty="0" smtClean="0"/>
              <a:t>Accuracy:</a:t>
            </a:r>
            <a:r>
              <a:rPr lang="en-US" sz="3300" dirty="0" smtClean="0"/>
              <a:t> up to date, factual, detailed, exact, comprehensive, audience and purpose reflect intentions of completeness and accuracy. Goal: a source that is correct today (not yesterday), a source that gives the whole truth.</a:t>
            </a:r>
          </a:p>
          <a:p>
            <a:r>
              <a:rPr lang="en-US" sz="3300" dirty="0" smtClean="0"/>
              <a:t>      </a:t>
            </a:r>
          </a:p>
          <a:p>
            <a:r>
              <a:rPr lang="en-US" sz="3300" b="1" u="sng" dirty="0" smtClean="0"/>
              <a:t>Reasonableness:</a:t>
            </a:r>
            <a:r>
              <a:rPr lang="en-US" sz="3300" dirty="0" smtClean="0"/>
              <a:t> fair, balanced, objective, reasoned, no conflict of </a:t>
            </a:r>
          </a:p>
          <a:p>
            <a:r>
              <a:rPr lang="en-US" sz="3300" dirty="0" smtClean="0"/>
              <a:t>      interest, absence of fallacies or slanted tone. Goal: a source that </a:t>
            </a:r>
          </a:p>
          <a:p>
            <a:r>
              <a:rPr lang="en-US" sz="3300" dirty="0" smtClean="0"/>
              <a:t>      engages the subject thoughtfully and reasonably, concerned with the truth.</a:t>
            </a:r>
          </a:p>
          <a:p>
            <a:r>
              <a:rPr lang="en-US" sz="3300" dirty="0" smtClean="0"/>
              <a:t>      </a:t>
            </a:r>
          </a:p>
          <a:p>
            <a:r>
              <a:rPr lang="en-US" sz="3300" b="1" u="sng" dirty="0" smtClean="0"/>
              <a:t>Support:</a:t>
            </a:r>
            <a:r>
              <a:rPr lang="en-US" sz="3300" dirty="0" smtClean="0"/>
              <a:t> listed sources, contact information, available corroboration, </a:t>
            </a:r>
          </a:p>
          <a:p>
            <a:r>
              <a:rPr lang="en-US" sz="3300" dirty="0" smtClean="0"/>
              <a:t>      claims supported, documentation supplied. Goal: a source that provides </a:t>
            </a:r>
          </a:p>
          <a:p>
            <a:r>
              <a:rPr lang="en-US" sz="3300" dirty="0" smtClean="0"/>
              <a:t>      convincing evidence for the claims made, a source you can triangulate </a:t>
            </a:r>
          </a:p>
          <a:p>
            <a:r>
              <a:rPr lang="en-US" sz="3300" dirty="0" smtClean="0"/>
              <a:t>      (find at least two other sources that support it). 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750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1004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Research Paper</vt:lpstr>
      <vt:lpstr>MLA Format</vt:lpstr>
      <vt:lpstr>Title </vt:lpstr>
      <vt:lpstr>Thesis Statement</vt:lpstr>
      <vt:lpstr>Do NOT</vt:lpstr>
      <vt:lpstr>Do Not </vt:lpstr>
      <vt:lpstr>Graph/ Visual</vt:lpstr>
      <vt:lpstr>Who is this?? </vt:lpstr>
      <vt:lpstr>Credible Sources </vt:lpstr>
      <vt:lpstr>Who says so?? </vt:lpstr>
      <vt:lpstr>FANBOYS All need a comma before them!! </vt:lpstr>
      <vt:lpstr>Spell it out!!</vt:lpstr>
      <vt:lpstr>Read Aloud</vt:lpstr>
      <vt:lpstr>Quotes and phrases </vt:lpstr>
      <vt:lpstr>In- text citations </vt:lpstr>
      <vt:lpstr>Word, word, word, word, word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</dc:title>
  <dc:creator>Owner</dc:creator>
  <cp:lastModifiedBy>Owner</cp:lastModifiedBy>
  <cp:revision>7</cp:revision>
  <dcterms:created xsi:type="dcterms:W3CDTF">2015-01-04T19:28:00Z</dcterms:created>
  <dcterms:modified xsi:type="dcterms:W3CDTF">2015-01-05T01:47:58Z</dcterms:modified>
</cp:coreProperties>
</file>